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56" r:id="rId3"/>
    <p:sldId id="629" r:id="rId4"/>
    <p:sldId id="630" r:id="rId5"/>
    <p:sldId id="633" r:id="rId6"/>
    <p:sldId id="648" r:id="rId7"/>
    <p:sldId id="624" r:id="rId8"/>
    <p:sldId id="625" r:id="rId9"/>
    <p:sldId id="623" r:id="rId10"/>
    <p:sldId id="632" r:id="rId11"/>
    <p:sldId id="641" r:id="rId12"/>
    <p:sldId id="292" r:id="rId13"/>
    <p:sldId id="626" r:id="rId14"/>
    <p:sldId id="627" r:id="rId15"/>
    <p:sldId id="628" r:id="rId16"/>
    <p:sldId id="631" r:id="rId17"/>
    <p:sldId id="637" r:id="rId18"/>
    <p:sldId id="638" r:id="rId19"/>
    <p:sldId id="639" r:id="rId20"/>
    <p:sldId id="640" r:id="rId21"/>
    <p:sldId id="634" r:id="rId22"/>
    <p:sldId id="642" r:id="rId23"/>
    <p:sldId id="644" r:id="rId24"/>
    <p:sldId id="649" r:id="rId25"/>
    <p:sldId id="645" r:id="rId26"/>
    <p:sldId id="650" r:id="rId27"/>
    <p:sldId id="646" r:id="rId28"/>
    <p:sldId id="643" r:id="rId29"/>
    <p:sldId id="651" r:id="rId30"/>
    <p:sldId id="635" r:id="rId31"/>
    <p:sldId id="647" r:id="rId32"/>
    <p:sldId id="584" r:id="rId33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4555"/>
    <a:srgbClr val="686868"/>
    <a:srgbClr val="94BB46"/>
    <a:srgbClr val="929292"/>
    <a:srgbClr val="7B649C"/>
    <a:srgbClr val="C76B6C"/>
    <a:srgbClr val="333333"/>
    <a:srgbClr val="70B32F"/>
    <a:srgbClr val="970045"/>
    <a:srgbClr val="2F6D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2279D-90BC-1D44-9E23-A39480A4BC1D}" type="datetimeFigureOut">
              <a:rPr lang="es-CO" smtClean="0"/>
              <a:t>25/08/23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485E7-3935-2740-B398-2EB7FD5B1F6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3058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8013E-CBC3-4AA9-A04C-E873129F04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115CBC3-724C-4744-9F10-E382FCA11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C46AA1-7917-407C-990D-22194E57F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25/08/23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0D586-30F5-46F2-99AC-ED9AA0AD8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F57FED-5880-4762-B742-4E3300E06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34876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ADA6E3-9639-4FD6-879E-41302A77B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F1A7E13-22DF-464C-A42B-D9414BD93E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F0C4A9-84CF-4E7F-9FF6-A5BE3F88C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25/08/23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637AE8-B0B5-40F1-8AF0-D4C7100E3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7D7C4B-1BF9-46DA-9CCE-948E25571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92856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9FF8C85-5899-40C5-AD79-8365BDE168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884122-4E14-4281-8D1B-D087A9A39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443C6D-A3EC-4030-ACD2-9C4AE65E1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25/08/23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4FDF36-C634-4F95-88B1-3BC51E6F3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947B5D-38A7-4529-9521-A954F5AD9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42852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081BD8D-90B2-44AB-9FF3-1F7A441F1FAE}"/>
              </a:ext>
            </a:extLst>
          </p:cNvPr>
          <p:cNvSpPr/>
          <p:nvPr userDrawn="1"/>
        </p:nvSpPr>
        <p:spPr>
          <a:xfrm>
            <a:off x="1" y="-16330"/>
            <a:ext cx="12192000" cy="4629151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Rectangle 55">
            <a:extLst>
              <a:ext uri="{FF2B5EF4-FFF2-40B4-BE49-F238E27FC236}">
                <a16:creationId xmlns:a16="http://schemas.microsoft.com/office/drawing/2014/main" id="{34810A1D-62AF-40D2-BE14-AD3A7D2918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725677" y="409576"/>
            <a:ext cx="11032823" cy="2882265"/>
          </a:xfrm>
        </p:spPr>
        <p:txBody>
          <a:bodyPr/>
          <a:lstStyle>
            <a:lvl1pPr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7C91B4-87FC-4935-9F25-DE5E70BD8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6" y="3355525"/>
            <a:ext cx="3827419" cy="124741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565F86-5224-49AF-834C-BFD680380CA1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3" name="Picture 5" descr="CCO_ONC_RGB.jpg">
            <a:extLst>
              <a:ext uri="{FF2B5EF4-FFF2-40B4-BE49-F238E27FC236}">
                <a16:creationId xmlns:a16="http://schemas.microsoft.com/office/drawing/2014/main" id="{A6AEE984-4E13-41A6-A9D5-072DBE2E5A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377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241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93BAA-8C62-4F73-8124-D4D6BEBF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E97A50-08EF-437E-A636-931428B27154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408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232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559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828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012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8B3D9A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DCE80E-A528-4F84-999C-167B7BD87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6" y="3355525"/>
            <a:ext cx="3827419" cy="124741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>
            <a:extLst>
              <a:ext uri="{FF2B5EF4-FFF2-40B4-BE49-F238E27FC236}">
                <a16:creationId xmlns:a16="http://schemas.microsoft.com/office/drawing/2014/main" id="{A8FCC512-B9D6-45E5-83A8-5B1B4BEE14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338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7CDE0-D4C7-4F96-8344-AF2C04D15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2170DEB-ABD6-4EC8-9D28-F625E026B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9FD64E-280E-4F19-A4F0-C08DA06A4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25/08/23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BB3368-7D10-4FB7-9409-6DB624649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9A4F10-DF30-4625-8706-6180F8E9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85470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CAB69C-E4B9-4FAE-8A34-8038AA805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B421DD-E3C5-4AC5-95A8-7C7565ACB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B0CFED-8690-4BB4-8D01-6C762D2D5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25/08/23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CC320A-5A22-45C6-B12C-0B457DF7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3473F7-BFAC-43F4-9C3E-6D4E127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69091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7696E0-E462-4A41-939A-54F616360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582344-0E36-418A-9EE1-42F2B4387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3CB987-0D15-4A5E-AE19-6A7278F30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94DE-DF8C-4F1A-AFAB-B5A1B057A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25/08/23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0E4E4D-6EEA-433C-B7E0-73EF4CBD5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831141-143E-4AEB-AE02-E2B0595E4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30368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133566-6EFC-46E6-B41D-0926F56EA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9A38E2-358A-48A5-939A-D8FBE79FC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D3D42B7-DA10-43E1-A371-A5415CD39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71C760-5CAF-4436-A548-FE00CB6D82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8E0BEB9-68AE-4057-A308-9412D31CC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E43CCA1-E7FF-4F6B-91AE-5BB921217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25/08/23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471483D-62B8-44A5-A8D2-BDCFF42AD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FE85390-D9FF-46F0-82FC-811E265E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28510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6FC928-FCBA-4FE4-A523-FE7101F88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8ECE1EA-11E9-4438-849B-A23BAD6AE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25/08/23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59DDED0-D0F6-4541-AFA8-9B3C31D2D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80132DD-A914-4F07-A0BF-768D62DAE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8838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5EA8A74-6950-4F9B-A1C5-FC0223049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25/08/23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C4EBDF1-F21B-423A-9BA3-E86EE1D33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C76DE1-C554-4A90-B815-3D94C4321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74495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14310F-E140-4D94-9EE3-6AD48335E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F7B1B1-1748-4AC2-B6BF-B71534770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56A22C-6CF9-4209-9510-0F439C6DF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275843-BDCD-46DF-A711-FB3ED45D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25/08/23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F50318-7AE2-4C1F-BC36-549C4D270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A2FD68-08A2-44AE-9A4F-FDA414470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59947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8DE3F7-3412-40E3-9295-FD948BF60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3BFBEBE-5D29-4A30-95D0-6A7A34F04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8286DD5-322C-488C-B9B9-AA2E71DEA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F2B52E-E1E9-43CB-8D8B-943C55854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109B4-FF66-4CA5-ABF0-09C361C9F190}" type="datetimeFigureOut">
              <a:rPr lang="es-PE" smtClean="0"/>
              <a:t>25/08/23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ADDEBA-A213-4213-B4D5-D0518390A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DBD354F-10D2-492C-B44B-DC1E49F8D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91084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C641DF8-06D2-4CC9-9CAD-708097A38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A99BE78-47FA-4361-8FBA-A62D9EF5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A71201-EE71-43D0-B682-9C225A7654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109B4-FF66-4CA5-ABF0-09C361C9F190}" type="datetimeFigureOut">
              <a:rPr lang="es-PE" smtClean="0"/>
              <a:t>25/08/23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258462-9BB9-4FA5-96F9-95FD41CE9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F9AB14-7A34-45F3-9A8F-E2BAA848A7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F5DA0-BCC5-457A-B351-D7419E4A588E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51465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43CC73-466D-4F58-8CB4-E7D562EE94BD}"/>
              </a:ext>
            </a:extLst>
          </p:cNvPr>
          <p:cNvCxnSpPr/>
          <p:nvPr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71363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43260A-6EF4-4778-B1AD-B0A6238A2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3731144"/>
            <a:ext cx="9144000" cy="808966"/>
          </a:xfrm>
        </p:spPr>
        <p:txBody>
          <a:bodyPr>
            <a:noAutofit/>
          </a:bodyPr>
          <a:lstStyle/>
          <a:p>
            <a:r>
              <a:rPr lang="es-MX" sz="3600" b="1" u="sng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REVOLUCIONANDO TTO DEL PTCL-RR: </a:t>
            </a:r>
            <a:br>
              <a:rPr lang="es-MX" sz="36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3600" b="1" dirty="0">
                <a:solidFill>
                  <a:srgbClr val="034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Simposio sobre el horizonte terapéutico de la Darinaparsina</a:t>
            </a:r>
            <a:endParaRPr lang="es-PE" sz="3600" b="1" dirty="0">
              <a:solidFill>
                <a:srgbClr val="034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0A5DB8E-4A13-4343-9A19-956D6CC24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897" y="4710132"/>
            <a:ext cx="5000263" cy="121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68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CBD5D66-9985-3D45-A862-A78F470D1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48709" cy="98384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099B732-ADF8-DB45-8319-D1FA1EFBD8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708" y="0"/>
            <a:ext cx="1543291" cy="98384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F0A095C-678C-144F-BDDD-7A13FC304D3B}"/>
              </a:ext>
            </a:extLst>
          </p:cNvPr>
          <p:cNvSpPr txBox="1"/>
          <p:nvPr/>
        </p:nvSpPr>
        <p:spPr>
          <a:xfrm>
            <a:off x="5989900" y="6488668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vP403A40"/>
                <a:ea typeface="+mn-ea"/>
                <a:cs typeface="+mn-cs"/>
              </a:rPr>
              <a:t>November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vP403A40"/>
                <a:ea typeface="+mn-ea"/>
                <a:cs typeface="+mn-cs"/>
              </a:rPr>
              <a:t> 2011 | </a:t>
            </a: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vP403A40"/>
                <a:ea typeface="+mn-ea"/>
                <a:cs typeface="+mn-cs"/>
              </a:rPr>
              <a:t>Volume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vP403A40"/>
                <a:ea typeface="+mn-ea"/>
                <a:cs typeface="+mn-cs"/>
              </a:rPr>
              <a:t> 6 | </a:t>
            </a: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vP403A40"/>
                <a:ea typeface="+mn-ea"/>
                <a:cs typeface="+mn-cs"/>
              </a:rPr>
              <a:t>Issue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vP403A40"/>
                <a:ea typeface="+mn-ea"/>
                <a:cs typeface="+mn-cs"/>
              </a:rPr>
              <a:t> 11 | e27699 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5139DFC-D116-8F4D-A63A-FF6153330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291" y="983848"/>
            <a:ext cx="9105416" cy="518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10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7A37EA2-04B9-F149-9AE7-CA0A7F676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481" y="0"/>
            <a:ext cx="6282519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777A7C1-86A0-8C43-B926-9E39F99DA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94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70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E2E4EA8-FD8C-AC41-B68A-239CCBCBB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E3A3343-3035-914D-814E-7786234AA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6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69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5A85050-9AD6-454D-A38F-A7AD3C8C0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929" y="70734"/>
            <a:ext cx="9093200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98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75D1B73-4B17-8442-B7D4-8D4F83A19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8000" cy="11111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6AD76C4-ABEE-FF46-B687-0A3522459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0"/>
            <a:ext cx="2794000" cy="11111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1A926F0-E53D-CB4C-966C-F7FB8D037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170"/>
            <a:ext cx="12191999" cy="510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37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75D1B73-4B17-8442-B7D4-8D4F83A19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8000" cy="11111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6AD76C4-ABEE-FF46-B687-0A3522459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0"/>
            <a:ext cx="2794000" cy="111117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ACAF33-5457-5243-AED1-76DE3B9696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170"/>
            <a:ext cx="12192000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12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75D1B73-4B17-8442-B7D4-8D4F83A19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8000" cy="11111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6AD76C4-ABEE-FF46-B687-0A3522459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0"/>
            <a:ext cx="2794000" cy="111117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D999580-2DBE-FD47-8550-125FBECA14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170"/>
            <a:ext cx="12191999" cy="503498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3FD88BB-BC05-3747-AEC3-551478F889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99" y="6146156"/>
            <a:ext cx="9626600" cy="71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8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75D1B73-4B17-8442-B7D4-8D4F83A19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8000" cy="11111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6AD76C4-ABEE-FF46-B687-0A3522459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0"/>
            <a:ext cx="2794000" cy="111117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6162526-6D75-3246-957C-20F1E82AE7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50" y="1111170"/>
            <a:ext cx="8597900" cy="503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02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75D1B73-4B17-8442-B7D4-8D4F83A19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98000" cy="11111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6AD76C4-ABEE-FF46-B687-0A3522459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0" y="0"/>
            <a:ext cx="2794000" cy="111117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37A825E-DA74-0C41-9E27-7B4604FDFC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170"/>
            <a:ext cx="12192000" cy="503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63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1514CE7-A900-6740-8614-9BA0695B2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15773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9CE2DCA-5797-4B4E-BFD2-52D124C20141}"/>
              </a:ext>
            </a:extLst>
          </p:cNvPr>
          <p:cNvSpPr/>
          <p:nvPr/>
        </p:nvSpPr>
        <p:spPr>
          <a:xfrm>
            <a:off x="219919" y="3171463"/>
            <a:ext cx="1018572" cy="7176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6DFDB56-38E3-A848-BD32-5D5AF057AA55}"/>
              </a:ext>
            </a:extLst>
          </p:cNvPr>
          <p:cNvSpPr/>
          <p:nvPr/>
        </p:nvSpPr>
        <p:spPr>
          <a:xfrm>
            <a:off x="1610810" y="4377159"/>
            <a:ext cx="1259712" cy="7176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2298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52A1264-B8C8-624A-A1E8-71250E15C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491240" cy="9973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66D6988-5A33-BD46-8503-E9852B732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40" y="0"/>
            <a:ext cx="2700759" cy="99730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FD328D0-3124-3446-9028-F6E23C781955}"/>
              </a:ext>
            </a:extLst>
          </p:cNvPr>
          <p:cNvSpPr txBox="1"/>
          <p:nvPr/>
        </p:nvSpPr>
        <p:spPr>
          <a:xfrm>
            <a:off x="6092141" y="6488668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1800" dirty="0" err="1">
                <a:solidFill>
                  <a:schemeClr val="bg1"/>
                </a:solidFill>
                <a:effectLst/>
                <a:latin typeface="CourierNewRegular"/>
              </a:rPr>
              <a:t>ClinicalTrials.gov</a:t>
            </a:r>
            <a:r>
              <a:rPr lang="es-CO" sz="1800" dirty="0">
                <a:solidFill>
                  <a:schemeClr val="bg1"/>
                </a:solidFill>
                <a:effectLst/>
                <a:latin typeface="CourierNewRegular"/>
              </a:rPr>
              <a:t>: NCT02653976 </a:t>
            </a:r>
            <a:endParaRPr lang="es-CO" dirty="0">
              <a:solidFill>
                <a:schemeClr val="bg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862FA21-DB5A-A947-89B1-8DA424302F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7301"/>
            <a:ext cx="6099858" cy="516043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FC464CC-F16F-C44F-B7CD-372F9FAA7F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141" y="1886673"/>
            <a:ext cx="6099858" cy="427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01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52A1264-B8C8-624A-A1E8-71250E15C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491240" cy="9973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66D6988-5A33-BD46-8503-E9852B732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40" y="0"/>
            <a:ext cx="2700759" cy="99730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FD328D0-3124-3446-9028-F6E23C781955}"/>
              </a:ext>
            </a:extLst>
          </p:cNvPr>
          <p:cNvSpPr txBox="1"/>
          <p:nvPr/>
        </p:nvSpPr>
        <p:spPr>
          <a:xfrm>
            <a:off x="6092141" y="6488668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NewRegular"/>
                <a:ea typeface="+mn-ea"/>
                <a:cs typeface="+mn-cs"/>
              </a:rPr>
              <a:t>ClinicalTrials.gov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NewRegular"/>
                <a:ea typeface="+mn-ea"/>
                <a:cs typeface="+mn-cs"/>
              </a:rPr>
              <a:t>: NCT02653976 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7C64372-4854-F248-9BAD-FF47CB3F09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7300"/>
            <a:ext cx="12191998" cy="518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23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52A1264-B8C8-624A-A1E8-71250E15C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491240" cy="9973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66D6988-5A33-BD46-8503-E9852B732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40" y="0"/>
            <a:ext cx="2700759" cy="99730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FD328D0-3124-3446-9028-F6E23C781955}"/>
              </a:ext>
            </a:extLst>
          </p:cNvPr>
          <p:cNvSpPr txBox="1"/>
          <p:nvPr/>
        </p:nvSpPr>
        <p:spPr>
          <a:xfrm>
            <a:off x="6092141" y="6488668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NewRegular"/>
                <a:ea typeface="+mn-ea"/>
                <a:cs typeface="+mn-cs"/>
              </a:rPr>
              <a:t>ClinicalTrials.gov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NewRegular"/>
                <a:ea typeface="+mn-ea"/>
                <a:cs typeface="+mn-cs"/>
              </a:rPr>
              <a:t>: NCT02653976 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C898FC5-6A5D-C34B-A044-231795FCA3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22744"/>
            <a:ext cx="12191999" cy="50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92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52A1264-B8C8-624A-A1E8-71250E15C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491240" cy="9973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66D6988-5A33-BD46-8503-E9852B732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40" y="0"/>
            <a:ext cx="2700759" cy="99730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FD328D0-3124-3446-9028-F6E23C781955}"/>
              </a:ext>
            </a:extLst>
          </p:cNvPr>
          <p:cNvSpPr txBox="1"/>
          <p:nvPr/>
        </p:nvSpPr>
        <p:spPr>
          <a:xfrm>
            <a:off x="6092141" y="6488668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NewRegular"/>
                <a:ea typeface="+mn-ea"/>
                <a:cs typeface="+mn-cs"/>
              </a:rPr>
              <a:t>ClinicalTrials.gov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NewRegular"/>
                <a:ea typeface="+mn-ea"/>
                <a:cs typeface="+mn-cs"/>
              </a:rPr>
              <a:t>: NCT02653976 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DD0DB62-BF3E-5C42-9EAE-9CD511111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7301"/>
            <a:ext cx="12192000" cy="517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39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52A1264-B8C8-624A-A1E8-71250E15C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491240" cy="9973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66D6988-5A33-BD46-8503-E9852B732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40" y="0"/>
            <a:ext cx="2700759" cy="99730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FD328D0-3124-3446-9028-F6E23C781955}"/>
              </a:ext>
            </a:extLst>
          </p:cNvPr>
          <p:cNvSpPr txBox="1"/>
          <p:nvPr/>
        </p:nvSpPr>
        <p:spPr>
          <a:xfrm>
            <a:off x="6092141" y="6488668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NewRegular"/>
                <a:ea typeface="+mn-ea"/>
                <a:cs typeface="+mn-cs"/>
              </a:rPr>
              <a:t>ClinicalTrials.gov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NewRegular"/>
                <a:ea typeface="+mn-ea"/>
                <a:cs typeface="+mn-cs"/>
              </a:rPr>
              <a:t>: NCT02653976 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E1A7D53-9609-4A48-9D59-0E438CC0B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97301"/>
            <a:ext cx="12191999" cy="516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82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52A1264-B8C8-624A-A1E8-71250E15C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491240" cy="9973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66D6988-5A33-BD46-8503-E9852B732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40" y="0"/>
            <a:ext cx="2700759" cy="99730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FD328D0-3124-3446-9028-F6E23C781955}"/>
              </a:ext>
            </a:extLst>
          </p:cNvPr>
          <p:cNvSpPr txBox="1"/>
          <p:nvPr/>
        </p:nvSpPr>
        <p:spPr>
          <a:xfrm>
            <a:off x="6092141" y="6488668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NewRegular"/>
                <a:ea typeface="+mn-ea"/>
                <a:cs typeface="+mn-cs"/>
              </a:rPr>
              <a:t>ClinicalTrials.gov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NewRegular"/>
                <a:ea typeface="+mn-ea"/>
                <a:cs typeface="+mn-cs"/>
              </a:rPr>
              <a:t>: NCT02653976 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CF3953-B180-8941-8BD1-64B0C3F6C2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071" y="1165346"/>
            <a:ext cx="9252914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19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52A1264-B8C8-624A-A1E8-71250E15C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491240" cy="9973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66D6988-5A33-BD46-8503-E9852B732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40" y="0"/>
            <a:ext cx="2700759" cy="99730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FD328D0-3124-3446-9028-F6E23C781955}"/>
              </a:ext>
            </a:extLst>
          </p:cNvPr>
          <p:cNvSpPr txBox="1"/>
          <p:nvPr/>
        </p:nvSpPr>
        <p:spPr>
          <a:xfrm>
            <a:off x="6092141" y="6488668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NewRegular"/>
                <a:ea typeface="+mn-ea"/>
                <a:cs typeface="+mn-cs"/>
              </a:rPr>
              <a:t>ClinicalTrials.gov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NewRegular"/>
                <a:ea typeface="+mn-ea"/>
                <a:cs typeface="+mn-cs"/>
              </a:rPr>
              <a:t>: NCT02653976 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20CD0C9-6B29-E847-94D2-627A16828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04730"/>
            <a:ext cx="12191999" cy="465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03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52A1264-B8C8-624A-A1E8-71250E15C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491240" cy="9973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66D6988-5A33-BD46-8503-E9852B732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40" y="0"/>
            <a:ext cx="2700759" cy="99730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FD328D0-3124-3446-9028-F6E23C781955}"/>
              </a:ext>
            </a:extLst>
          </p:cNvPr>
          <p:cNvSpPr txBox="1"/>
          <p:nvPr/>
        </p:nvSpPr>
        <p:spPr>
          <a:xfrm>
            <a:off x="9352344" y="6223244"/>
            <a:ext cx="2839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NewRegular"/>
                <a:ea typeface="+mn-ea"/>
                <a:cs typeface="+mn-cs"/>
              </a:rPr>
              <a:t>ClinicalTrials.gov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NewRegular"/>
                <a:ea typeface="+mn-ea"/>
                <a:cs typeface="+mn-cs"/>
              </a:rPr>
              <a:t>: NCT02653976 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23016F0-3E51-8944-9C87-CFE0F0009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0228"/>
            <a:ext cx="9352344" cy="604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627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52A1264-B8C8-624A-A1E8-71250E15C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491240" cy="9973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66D6988-5A33-BD46-8503-E9852B732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40" y="0"/>
            <a:ext cx="2700759" cy="99730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FD328D0-3124-3446-9028-F6E23C781955}"/>
              </a:ext>
            </a:extLst>
          </p:cNvPr>
          <p:cNvSpPr txBox="1"/>
          <p:nvPr/>
        </p:nvSpPr>
        <p:spPr>
          <a:xfrm>
            <a:off x="9352344" y="6223244"/>
            <a:ext cx="2839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NewRegular"/>
                <a:ea typeface="+mn-ea"/>
                <a:cs typeface="+mn-cs"/>
              </a:rPr>
              <a:t>ClinicalTrials.gov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NewRegular"/>
                <a:ea typeface="+mn-ea"/>
                <a:cs typeface="+mn-cs"/>
              </a:rPr>
              <a:t>: NCT02653976 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33DB2B5-6E40-F24B-A3A5-8704046C9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072"/>
            <a:ext cx="12192000" cy="501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79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BB4897-DC25-FE45-8FE2-D71CCCF10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345347" cy="8912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B56CB7-1DF4-CE45-892A-68800E57F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025" y="0"/>
            <a:ext cx="3973975" cy="8912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6C6E40E-533C-AD4E-97CF-3C4E1AFEF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91250"/>
            <a:ext cx="12192001" cy="526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68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A87DD51-A2A9-104E-B89C-662CB04B9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2718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D1E9024-5E5A-294E-B1A5-AC16F4E6DC88}"/>
              </a:ext>
            </a:extLst>
          </p:cNvPr>
          <p:cNvSpPr/>
          <p:nvPr/>
        </p:nvSpPr>
        <p:spPr>
          <a:xfrm>
            <a:off x="6356429" y="1217271"/>
            <a:ext cx="5484471" cy="26139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AB0F9A7-F72B-674B-9FEA-BEDF5DF20FAF}"/>
              </a:ext>
            </a:extLst>
          </p:cNvPr>
          <p:cNvSpPr/>
          <p:nvPr/>
        </p:nvSpPr>
        <p:spPr>
          <a:xfrm>
            <a:off x="4986757" y="995422"/>
            <a:ext cx="1018572" cy="2218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752188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BB4897-DC25-FE45-8FE2-D71CCCF10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345347" cy="89125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BB56CB7-1DF4-CE45-892A-68800E57F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025" y="0"/>
            <a:ext cx="3973975" cy="89125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D0226A9-A51F-E546-949F-777692D0DE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145732"/>
            <a:ext cx="12192001" cy="474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91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4E4D776-DE09-357B-E3AE-17EE599D211B}"/>
              </a:ext>
            </a:extLst>
          </p:cNvPr>
          <p:cNvSpPr txBox="1"/>
          <p:nvPr/>
        </p:nvSpPr>
        <p:spPr>
          <a:xfrm>
            <a:off x="6061138" y="1870010"/>
            <a:ext cx="5396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>
                <a:solidFill>
                  <a:srgbClr val="008080"/>
                </a:solidFill>
                <a:latin typeface="Amasis MT Pro Black" panose="020B0604020202020204" pitchFamily="18" charset="0"/>
              </a:rPr>
              <a:t>¡GRACIAS!</a:t>
            </a:r>
            <a:endParaRPr lang="es-CO" sz="7200" b="1" dirty="0">
              <a:solidFill>
                <a:srgbClr val="008080"/>
              </a:solidFill>
              <a:latin typeface="Amasis MT Pro Black" panose="020B0604020202020204" pitchFamily="18" charset="0"/>
            </a:endParaRPr>
          </a:p>
        </p:txBody>
      </p:sp>
      <p:pic>
        <p:nvPicPr>
          <p:cNvPr id="11" name="Imagen 10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828391CA-8DB2-1E4B-BEAD-26A1682792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23" b="17993"/>
          <a:stretch/>
        </p:blipFill>
        <p:spPr>
          <a:xfrm>
            <a:off x="0" y="4171071"/>
            <a:ext cx="12192000" cy="2686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1B2E8F8-DBF1-7578-F520-0EF1E2A054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41" r="-1" b="-1"/>
          <a:stretch/>
        </p:blipFill>
        <p:spPr>
          <a:xfrm>
            <a:off x="0" y="-116142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92864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11FB7A-1471-0D43-893F-6952263691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339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E27B44C-3E03-8E45-8C63-7C83B8523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5353"/>
            <a:ext cx="121920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88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7AE4422-4F66-EA4D-97DD-17091BB9E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93124" cy="101857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24A1FAD-DC9B-1A41-8D2A-69EAA689FD95}"/>
              </a:ext>
            </a:extLst>
          </p:cNvPr>
          <p:cNvSpPr txBox="1"/>
          <p:nvPr/>
        </p:nvSpPr>
        <p:spPr>
          <a:xfrm>
            <a:off x="6059349" y="6553508"/>
            <a:ext cx="60998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1200" dirty="0">
                <a:solidFill>
                  <a:schemeClr val="bg1"/>
                </a:solidFill>
                <a:effectLst/>
                <a:latin typeface="NotoSans"/>
              </a:rPr>
              <a:t>F1000Research 2020, 9(</a:t>
            </a:r>
            <a:r>
              <a:rPr lang="es-CO" sz="1200" dirty="0" err="1">
                <a:solidFill>
                  <a:schemeClr val="bg1"/>
                </a:solidFill>
                <a:effectLst/>
                <a:latin typeface="NotoSans"/>
              </a:rPr>
              <a:t>Faculty</a:t>
            </a:r>
            <a:r>
              <a:rPr lang="es-CO" sz="1200" dirty="0">
                <a:solidFill>
                  <a:schemeClr val="bg1"/>
                </a:solidFill>
                <a:effectLst/>
                <a:latin typeface="NotoSans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NotoSans"/>
              </a:rPr>
              <a:t>Rev</a:t>
            </a:r>
            <a:r>
              <a:rPr lang="es-CO" sz="1200" dirty="0">
                <a:solidFill>
                  <a:schemeClr val="bg1"/>
                </a:solidFill>
                <a:effectLst/>
                <a:latin typeface="NotoSans"/>
              </a:rPr>
              <a:t>):1091 </a:t>
            </a:r>
            <a:r>
              <a:rPr lang="es-CO" sz="1200" dirty="0" err="1">
                <a:solidFill>
                  <a:schemeClr val="bg1"/>
                </a:solidFill>
                <a:effectLst/>
                <a:latin typeface="NotoSans"/>
              </a:rPr>
              <a:t>Last</a:t>
            </a:r>
            <a:r>
              <a:rPr lang="es-CO" sz="1200" dirty="0">
                <a:solidFill>
                  <a:schemeClr val="bg1"/>
                </a:solidFill>
                <a:effectLst/>
                <a:latin typeface="NotoSans"/>
              </a:rPr>
              <a:t> </a:t>
            </a:r>
            <a:r>
              <a:rPr lang="es-CO" sz="1200" dirty="0" err="1">
                <a:solidFill>
                  <a:schemeClr val="bg1"/>
                </a:solidFill>
                <a:effectLst/>
                <a:latin typeface="NotoSans"/>
              </a:rPr>
              <a:t>updated</a:t>
            </a:r>
            <a:r>
              <a:rPr lang="es-CO" sz="1200" dirty="0">
                <a:solidFill>
                  <a:schemeClr val="bg1"/>
                </a:solidFill>
                <a:effectLst/>
                <a:latin typeface="NotoSans"/>
              </a:rPr>
              <a:t>: 31 MAR 2022 </a:t>
            </a:r>
            <a:endParaRPr lang="es-CO" sz="3600" dirty="0">
              <a:solidFill>
                <a:schemeClr val="bg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7C7F331-143B-A041-A519-D78AF7B33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124" y="-1"/>
            <a:ext cx="2098876" cy="101857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DF3C95C-B6FB-044E-976F-9D4FFBD086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570"/>
            <a:ext cx="12191999" cy="553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21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3E7045-5903-C540-973A-58175F0E0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6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07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7A99953-48BC-254B-81C7-3DEB02F76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29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C99D109-B944-7E47-88ED-34BCAAD64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3014"/>
            <a:ext cx="12192000" cy="484786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AE6A27D-BFF1-B64B-91C9-90D0D5089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12192000" cy="131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37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CBD5D66-9985-3D45-A862-A78F470D1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48709" cy="98384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099B732-ADF8-DB45-8319-D1FA1EFBD8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708" y="0"/>
            <a:ext cx="1543291" cy="9838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65578B0-1C27-9540-9463-63E2139023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14" y="1064870"/>
            <a:ext cx="5168900" cy="502301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469C2E7-817F-AC48-B560-DF31358C6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386" y="1064870"/>
            <a:ext cx="6375400" cy="502301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2F0A095C-678C-144F-BDDD-7A13FC304D3B}"/>
              </a:ext>
            </a:extLst>
          </p:cNvPr>
          <p:cNvSpPr txBox="1"/>
          <p:nvPr/>
        </p:nvSpPr>
        <p:spPr>
          <a:xfrm>
            <a:off x="5989900" y="6488668"/>
            <a:ext cx="60998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1800" dirty="0" err="1">
                <a:solidFill>
                  <a:schemeClr val="bg1"/>
                </a:solidFill>
                <a:effectLst/>
                <a:latin typeface="AdvP403A40"/>
              </a:rPr>
              <a:t>November</a:t>
            </a:r>
            <a:r>
              <a:rPr lang="es-CO" sz="1800" dirty="0">
                <a:solidFill>
                  <a:schemeClr val="bg1"/>
                </a:solidFill>
                <a:effectLst/>
                <a:latin typeface="AdvP403A40"/>
              </a:rPr>
              <a:t> 2011 | </a:t>
            </a:r>
            <a:r>
              <a:rPr lang="es-CO" sz="1800" dirty="0" err="1">
                <a:solidFill>
                  <a:schemeClr val="bg1"/>
                </a:solidFill>
                <a:effectLst/>
                <a:latin typeface="AdvP403A40"/>
              </a:rPr>
              <a:t>Volume</a:t>
            </a:r>
            <a:r>
              <a:rPr lang="es-CO" sz="1800" dirty="0">
                <a:solidFill>
                  <a:schemeClr val="bg1"/>
                </a:solidFill>
                <a:effectLst/>
                <a:latin typeface="AdvP403A40"/>
              </a:rPr>
              <a:t> 6 | </a:t>
            </a:r>
            <a:r>
              <a:rPr lang="es-CO" sz="1800" dirty="0" err="1">
                <a:solidFill>
                  <a:schemeClr val="bg1"/>
                </a:solidFill>
                <a:effectLst/>
                <a:latin typeface="AdvP403A40"/>
              </a:rPr>
              <a:t>Issue</a:t>
            </a:r>
            <a:r>
              <a:rPr lang="es-CO" sz="1800" dirty="0">
                <a:solidFill>
                  <a:schemeClr val="bg1"/>
                </a:solidFill>
                <a:effectLst/>
                <a:latin typeface="AdvP403A40"/>
              </a:rPr>
              <a:t> 11 | e27699 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690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chemeClr val="bg1"/>
          </a:solidFill>
          <a:round/>
          <a:headEnd/>
          <a:tailEnd/>
        </a:ln>
        <a:extLst>
          <a:ext uri="{909E8E84-426E-40DD-AFC4-6F175D3DCCD1}">
            <a14:hiddenFill xmlns:a14="http://schemas.microsoft.com/office/drawing/2010/main">
              <a:noFill/>
            </a14:hiddenFill>
          </a:ext>
        </a:extLst>
      </a:spPr>
      <a:bodyPr/>
      <a:lstStyle>
        <a:defPPr algn="l">
          <a:defRPr>
            <a:solidFill>
              <a:schemeClr val="bg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2374</TotalTime>
  <Words>97</Words>
  <Application>Microsoft Macintosh PowerPoint</Application>
  <PresentationFormat>Panorámica</PresentationFormat>
  <Paragraphs>14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31</vt:i4>
      </vt:variant>
    </vt:vector>
  </HeadingPairs>
  <TitlesOfParts>
    <vt:vector size="41" baseType="lpstr">
      <vt:lpstr>AdvP403A40</vt:lpstr>
      <vt:lpstr>Amasis MT Pro Black</vt:lpstr>
      <vt:lpstr>Arial</vt:lpstr>
      <vt:lpstr>Calibri</vt:lpstr>
      <vt:lpstr>Calibri Light</vt:lpstr>
      <vt:lpstr>CourierNewRegular</vt:lpstr>
      <vt:lpstr>NotoSans</vt:lpstr>
      <vt:lpstr>Wingdings</vt:lpstr>
      <vt:lpstr>Tema de Office</vt:lpstr>
      <vt:lpstr>2017_HTAA_Diabetes</vt:lpstr>
      <vt:lpstr>REVOLUCIONANDO TTO DEL PTCL-RR:  Simposio sobre el horizonte terapéutico de la Darinaparsina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ponencia</dc:title>
  <dc:creator>KIM</dc:creator>
  <cp:lastModifiedBy>Henry Idrobo Quintero</cp:lastModifiedBy>
  <cp:revision>83</cp:revision>
  <dcterms:created xsi:type="dcterms:W3CDTF">2022-02-12T19:38:16Z</dcterms:created>
  <dcterms:modified xsi:type="dcterms:W3CDTF">2023-08-26T16:20:14Z</dcterms:modified>
</cp:coreProperties>
</file>